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B5"/>
    <a:srgbClr val="A51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310"/>
    <p:restoredTop sz="94684"/>
  </p:normalViewPr>
  <p:slideViewPr>
    <p:cSldViewPr snapToGrid="0" snapToObjects="1" showGuides="1">
      <p:cViewPr>
        <p:scale>
          <a:sx n="120" d="100"/>
          <a:sy n="120" d="100"/>
        </p:scale>
        <p:origin x="284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platformcanvas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D8F3368C-2629-2B4C-8244-C80E12A20356}"/>
              </a:ext>
            </a:extLst>
          </p:cNvPr>
          <p:cNvSpPr txBox="1"/>
          <p:nvPr userDrawn="1"/>
        </p:nvSpPr>
        <p:spPr>
          <a:xfrm rot="16200000">
            <a:off x="-1245044" y="1650570"/>
            <a:ext cx="3288144" cy="65069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040"/>
              </a:lnSpc>
            </a:pP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latin typeface="Raleway" panose="020B0503030101060003" pitchFamily="34" charset="77"/>
                <a:cs typeface="Cordia New" panose="020B0304020202020204" pitchFamily="34" charset="-34"/>
              </a:rPr>
              <a:t>the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Raleway" panose="020B0503030101060003" pitchFamily="34" charset="77"/>
                <a:cs typeface="Cordia New" panose="020B0304020202020204" pitchFamily="34" charset="-34"/>
              </a:rPr>
              <a:t>platform</a:t>
            </a: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Raleway" panose="020B0503030101060003" pitchFamily="34" charset="77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chemeClr val="bg1">
                    <a:lumMod val="85000"/>
                  </a:schemeClr>
                </a:solidFill>
                <a:latin typeface="Raleway" panose="020B0503030101060003" pitchFamily="34" charset="77"/>
                <a:cs typeface="Cordia New" panose="020B0304020202020204" pitchFamily="34" charset="-34"/>
              </a:rPr>
              <a:t>canvas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latin typeface="Raleway" panose="020B0503030101060003" pitchFamily="34" charset="77"/>
                <a:cs typeface="Cordia New" panose="020B0304020202020204" pitchFamily="34" charset="-34"/>
              </a:rPr>
              <a:t>.com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Raleway" panose="020B0503030101060003" pitchFamily="34" charset="77"/>
              <a:cs typeface="Cordia New" panose="020B0304020202020204" pitchFamily="34" charset="-3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38CF279-FABA-984C-527E-243BBBB6D7C8}"/>
              </a:ext>
            </a:extLst>
          </p:cNvPr>
          <p:cNvGrpSpPr/>
          <p:nvPr userDrawn="1"/>
        </p:nvGrpSpPr>
        <p:grpSpPr>
          <a:xfrm rot="16200000">
            <a:off x="337987" y="280449"/>
            <a:ext cx="427646" cy="336710"/>
            <a:chOff x="7968042" y="2621154"/>
            <a:chExt cx="2636512" cy="189985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3547E0-8DBB-49C9-63AF-36F1449AF61C}"/>
                </a:ext>
              </a:extLst>
            </p:cNvPr>
            <p:cNvSpPr/>
            <p:nvPr/>
          </p:nvSpPr>
          <p:spPr>
            <a:xfrm>
              <a:off x="8693501" y="3154452"/>
              <a:ext cx="1678813" cy="1172008"/>
            </a:xfrm>
            <a:prstGeom prst="rect">
              <a:avLst/>
            </a:prstGeom>
            <a:solidFill>
              <a:srgbClr val="03CAB5">
                <a:alpha val="81961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algn="ctr" defTabSz="1371600">
                <a:defRPr/>
              </a:pPr>
              <a:endParaRPr lang="en-US" sz="4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B3E602-6FE9-AE8C-3238-BECC65E235B4}"/>
                </a:ext>
              </a:extLst>
            </p:cNvPr>
            <p:cNvSpPr/>
            <p:nvPr/>
          </p:nvSpPr>
          <p:spPr>
            <a:xfrm>
              <a:off x="7968042" y="3011331"/>
              <a:ext cx="1815444" cy="1172008"/>
            </a:xfrm>
            <a:prstGeom prst="rect">
              <a:avLst/>
            </a:prstGeom>
            <a:solidFill>
              <a:srgbClr val="A4146A">
                <a:alpha val="76078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algn="ctr" defTabSz="1371600">
                <a:defRPr/>
              </a:pPr>
              <a:endParaRPr lang="en-US" sz="4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7A10895B-3DDA-D343-1C66-41793BCF7282}"/>
                </a:ext>
              </a:extLst>
            </p:cNvPr>
            <p:cNvSpPr/>
            <p:nvPr/>
          </p:nvSpPr>
          <p:spPr>
            <a:xfrm>
              <a:off x="8415160" y="2621154"/>
              <a:ext cx="2189394" cy="716514"/>
            </a:xfrm>
            <a:prstGeom prst="roundRect">
              <a:avLst>
                <a:gd name="adj" fmla="val 0"/>
              </a:avLst>
            </a:prstGeom>
            <a:solidFill>
              <a:srgbClr val="39739C">
                <a:alpha val="76471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33339" lvl="2" algn="ctr" defTabSz="1371600">
                <a:defRPr/>
              </a:pPr>
              <a:endParaRPr lang="en-US" sz="42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1CA29E-4FDD-E3C4-5965-73169BC7C2E6}"/>
                </a:ext>
              </a:extLst>
            </p:cNvPr>
            <p:cNvSpPr/>
            <p:nvPr/>
          </p:nvSpPr>
          <p:spPr>
            <a:xfrm>
              <a:off x="8146671" y="3517583"/>
              <a:ext cx="1356875" cy="1003425"/>
            </a:xfrm>
            <a:prstGeom prst="rect">
              <a:avLst/>
            </a:prstGeom>
            <a:solidFill>
              <a:srgbClr val="22AAC8">
                <a:alpha val="73333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algn="ctr" defTabSz="1371600">
                <a:defRPr/>
              </a:pPr>
              <a:endParaRPr lang="en-US" sz="3150" kern="0" dirty="0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614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4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3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3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9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6993-CD50-A545-B17D-0D4F39FEE52D}" type="datetimeFigureOut">
              <a:rPr lang="en-US" smtClean="0"/>
              <a:t>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E862-B27E-5E40-9F12-83A3E375E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870048-F025-394A-BEC4-40AEDA50B13D}"/>
              </a:ext>
            </a:extLst>
          </p:cNvPr>
          <p:cNvSpPr/>
          <p:nvPr/>
        </p:nvSpPr>
        <p:spPr>
          <a:xfrm>
            <a:off x="6041279" y="954609"/>
            <a:ext cx="2828559" cy="18260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" name="Round Same Side Corner Rectangle 4">
            <a:extLst>
              <a:ext uri="{FF2B5EF4-FFF2-40B4-BE49-F238E27FC236}">
                <a16:creationId xmlns:a16="http://schemas.microsoft.com/office/drawing/2014/main" id="{40612B0D-3817-614B-A567-2E94FBFF1301}"/>
              </a:ext>
            </a:extLst>
          </p:cNvPr>
          <p:cNvSpPr/>
          <p:nvPr/>
        </p:nvSpPr>
        <p:spPr>
          <a:xfrm>
            <a:off x="6039038" y="2780662"/>
            <a:ext cx="1716724" cy="196764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6" name="Graphic 5" descr="Diamond">
            <a:extLst>
              <a:ext uri="{FF2B5EF4-FFF2-40B4-BE49-F238E27FC236}">
                <a16:creationId xmlns:a16="http://schemas.microsoft.com/office/drawing/2014/main" id="{719A1924-55E1-064D-9B71-3C51363EB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6416" y="2800263"/>
            <a:ext cx="266268" cy="266268"/>
          </a:xfrm>
          <a:prstGeom prst="rect">
            <a:avLst/>
          </a:prstGeom>
        </p:spPr>
      </p:pic>
      <p:pic>
        <p:nvPicPr>
          <p:cNvPr id="7" name="Graphic 6" descr="Target Audience">
            <a:extLst>
              <a:ext uri="{FF2B5EF4-FFF2-40B4-BE49-F238E27FC236}">
                <a16:creationId xmlns:a16="http://schemas.microsoft.com/office/drawing/2014/main" id="{F3E2EF3A-ED4C-C94D-BA26-D15E2E5FD5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31371" y="969936"/>
            <a:ext cx="266268" cy="2662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98387B7-B4F8-5645-8737-ED234601B250}"/>
              </a:ext>
            </a:extLst>
          </p:cNvPr>
          <p:cNvSpPr/>
          <p:nvPr/>
        </p:nvSpPr>
        <p:spPr>
          <a:xfrm>
            <a:off x="7731954" y="2780662"/>
            <a:ext cx="1137884" cy="19676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9" name="Graphic 8" descr="Share">
            <a:extLst>
              <a:ext uri="{FF2B5EF4-FFF2-40B4-BE49-F238E27FC236}">
                <a16:creationId xmlns:a16="http://schemas.microsoft.com/office/drawing/2014/main" id="{9C573542-9FBE-7C43-9887-3AC29467AA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6491" y="2800263"/>
            <a:ext cx="266268" cy="26626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4B3C9CA-4FA7-6643-86DC-2D17553F50D6}"/>
              </a:ext>
            </a:extLst>
          </p:cNvPr>
          <p:cNvSpPr/>
          <p:nvPr/>
        </p:nvSpPr>
        <p:spPr>
          <a:xfrm>
            <a:off x="805669" y="954609"/>
            <a:ext cx="2828559" cy="18260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>
              <a:defRPr/>
            </a:pPr>
            <a:endParaRPr lang="en-US" sz="1200" kern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1" name="Round Same Side Corner Rectangle 10">
            <a:extLst>
              <a:ext uri="{FF2B5EF4-FFF2-40B4-BE49-F238E27FC236}">
                <a16:creationId xmlns:a16="http://schemas.microsoft.com/office/drawing/2014/main" id="{E05C0570-C220-3E46-906F-C60102847015}"/>
              </a:ext>
            </a:extLst>
          </p:cNvPr>
          <p:cNvSpPr/>
          <p:nvPr/>
        </p:nvSpPr>
        <p:spPr>
          <a:xfrm>
            <a:off x="1926915" y="2780662"/>
            <a:ext cx="1714128" cy="1967641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73C89E-8C01-B540-8D64-E099F4B29190}"/>
              </a:ext>
            </a:extLst>
          </p:cNvPr>
          <p:cNvSpPr/>
          <p:nvPr/>
        </p:nvSpPr>
        <p:spPr>
          <a:xfrm>
            <a:off x="3634228" y="954611"/>
            <a:ext cx="2414014" cy="183539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3EEA91-D7A2-6542-AA58-C174E6616E5F}"/>
              </a:ext>
            </a:extLst>
          </p:cNvPr>
          <p:cNvSpPr/>
          <p:nvPr/>
        </p:nvSpPr>
        <p:spPr>
          <a:xfrm>
            <a:off x="3635064" y="2780662"/>
            <a:ext cx="2413177" cy="19676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lvl="2"/>
            <a:endParaRPr lang="en-US" sz="1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A2CB3F-AB60-E44D-8E55-49E0185EE2D1}"/>
              </a:ext>
            </a:extLst>
          </p:cNvPr>
          <p:cNvSpPr/>
          <p:nvPr/>
        </p:nvSpPr>
        <p:spPr>
          <a:xfrm>
            <a:off x="805667" y="5546917"/>
            <a:ext cx="4051898" cy="11600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5F8AE3-8416-7644-8503-00029B40156C}"/>
              </a:ext>
            </a:extLst>
          </p:cNvPr>
          <p:cNvSpPr/>
          <p:nvPr/>
        </p:nvSpPr>
        <p:spPr>
          <a:xfrm>
            <a:off x="4836115" y="5546917"/>
            <a:ext cx="4040322" cy="11600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16" name="Graphic 15" descr="Diamond">
            <a:extLst>
              <a:ext uri="{FF2B5EF4-FFF2-40B4-BE49-F238E27FC236}">
                <a16:creationId xmlns:a16="http://schemas.microsoft.com/office/drawing/2014/main" id="{4AD99FE4-7CF4-3D47-A471-5F01C92F16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01837" y="2800263"/>
            <a:ext cx="266268" cy="266268"/>
          </a:xfrm>
          <a:prstGeom prst="rect">
            <a:avLst/>
          </a:prstGeom>
        </p:spPr>
      </p:pic>
      <p:pic>
        <p:nvPicPr>
          <p:cNvPr id="17" name="Graphic 16" descr="Register">
            <a:extLst>
              <a:ext uri="{FF2B5EF4-FFF2-40B4-BE49-F238E27FC236}">
                <a16:creationId xmlns:a16="http://schemas.microsoft.com/office/drawing/2014/main" id="{5907E633-1083-524E-A90B-606B210FF5C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31371" y="5567613"/>
            <a:ext cx="266268" cy="266268"/>
          </a:xfrm>
          <a:prstGeom prst="rect">
            <a:avLst/>
          </a:prstGeom>
        </p:spPr>
      </p:pic>
      <p:pic>
        <p:nvPicPr>
          <p:cNvPr id="18" name="Graphic 17" descr="Tag">
            <a:extLst>
              <a:ext uri="{FF2B5EF4-FFF2-40B4-BE49-F238E27FC236}">
                <a16:creationId xmlns:a16="http://schemas.microsoft.com/office/drawing/2014/main" id="{EA1DFF98-82EF-D548-93C0-3AF4BB38A1A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0946" y="5573615"/>
            <a:ext cx="266268" cy="266268"/>
          </a:xfrm>
          <a:prstGeom prst="rect">
            <a:avLst/>
          </a:prstGeom>
        </p:spPr>
      </p:pic>
      <p:pic>
        <p:nvPicPr>
          <p:cNvPr id="19" name="Graphic 18" descr="Target Audience">
            <a:extLst>
              <a:ext uri="{FF2B5EF4-FFF2-40B4-BE49-F238E27FC236}">
                <a16:creationId xmlns:a16="http://schemas.microsoft.com/office/drawing/2014/main" id="{576FF899-BE4D-104E-A5C4-96950D7C4C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72005" y="969936"/>
            <a:ext cx="266268" cy="26626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7E8876F-03EB-2B4D-A2B8-C86A5FF66CAD}"/>
              </a:ext>
            </a:extLst>
          </p:cNvPr>
          <p:cNvSpPr/>
          <p:nvPr/>
        </p:nvSpPr>
        <p:spPr>
          <a:xfrm>
            <a:off x="805669" y="2780662"/>
            <a:ext cx="1137884" cy="19676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1371589"/>
            <a:endParaRPr lang="en-US" sz="1200" kern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21" name="Graphic 20" descr="Share">
            <a:extLst>
              <a:ext uri="{FF2B5EF4-FFF2-40B4-BE49-F238E27FC236}">
                <a16:creationId xmlns:a16="http://schemas.microsoft.com/office/drawing/2014/main" id="{18621B7E-BFB6-0847-8E58-26A6D4364E7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flipH="1">
            <a:off x="861606" y="2800263"/>
            <a:ext cx="266268" cy="266268"/>
          </a:xfrm>
          <a:prstGeom prst="rect">
            <a:avLst/>
          </a:prstGeom>
        </p:spPr>
      </p:pic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713288F8-6E8F-B843-89D3-EC45BCFBAB2E}"/>
              </a:ext>
            </a:extLst>
          </p:cNvPr>
          <p:cNvSpPr/>
          <p:nvPr/>
        </p:nvSpPr>
        <p:spPr>
          <a:xfrm>
            <a:off x="805669" y="147619"/>
            <a:ext cx="8064169" cy="8103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numCol="3" rtlCol="0" anchor="ctr"/>
          <a:lstStyle/>
          <a:p>
            <a:pPr marL="33339" lvl="2" algn="ctr" defTabSz="1371589">
              <a:defRPr/>
            </a:pPr>
            <a:endParaRPr lang="en-US" sz="1200" kern="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24" name="Graphic 23" descr="Megaphone">
            <a:extLst>
              <a:ext uri="{FF2B5EF4-FFF2-40B4-BE49-F238E27FC236}">
                <a16:creationId xmlns:a16="http://schemas.microsoft.com/office/drawing/2014/main" id="{34DBBF73-06DE-8A44-AE56-41536A3066A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669866" y="133154"/>
            <a:ext cx="266268" cy="26626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07E2189-3972-6940-9A76-45E8D34819CE}"/>
              </a:ext>
            </a:extLst>
          </p:cNvPr>
          <p:cNvSpPr/>
          <p:nvPr/>
        </p:nvSpPr>
        <p:spPr>
          <a:xfrm>
            <a:off x="1245076" y="979438"/>
            <a:ext cx="14285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371589">
              <a:defRPr/>
            </a:pPr>
            <a:r>
              <a:rPr lang="en-US" sz="900" kern="0" dirty="0">
                <a:solidFill>
                  <a:srgbClr val="A5146A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PRODUCER SEGMENTS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83B428-588D-5846-9935-9104327429DE}"/>
              </a:ext>
            </a:extLst>
          </p:cNvPr>
          <p:cNvSpPr/>
          <p:nvPr/>
        </p:nvSpPr>
        <p:spPr>
          <a:xfrm>
            <a:off x="725243" y="2804891"/>
            <a:ext cx="12085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371589">
              <a:defRPr/>
            </a:pPr>
            <a:r>
              <a:rPr lang="en-US" sz="800" kern="0" dirty="0">
                <a:solidFill>
                  <a:srgbClr val="A5146A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PRODUCER SUBSTITUTES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4072BC-A319-4E44-899F-BBAB2659000C}"/>
              </a:ext>
            </a:extLst>
          </p:cNvPr>
          <p:cNvSpPr/>
          <p:nvPr/>
        </p:nvSpPr>
        <p:spPr>
          <a:xfrm>
            <a:off x="2143575" y="2804891"/>
            <a:ext cx="1559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71589"/>
            <a:r>
              <a:rPr lang="en-US" sz="800" kern="0" dirty="0">
                <a:solidFill>
                  <a:srgbClr val="A5146A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PRODUCER VALUE PROPOSITIONS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9EC62B9-2060-4344-A9AC-91C8DEB860D8}"/>
              </a:ext>
            </a:extLst>
          </p:cNvPr>
          <p:cNvSpPr/>
          <p:nvPr/>
        </p:nvSpPr>
        <p:spPr>
          <a:xfrm>
            <a:off x="1136348" y="5589290"/>
            <a:ext cx="1601095" cy="26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71589"/>
            <a:r>
              <a:rPr lang="en-US" sz="900" kern="0" dirty="0">
                <a:solidFill>
                  <a:srgbClr val="2F3E50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COST MODEL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E03D21-0442-5141-BA2C-3211B2A882C4}"/>
              </a:ext>
            </a:extLst>
          </p:cNvPr>
          <p:cNvSpPr/>
          <p:nvPr/>
        </p:nvSpPr>
        <p:spPr>
          <a:xfrm>
            <a:off x="7049632" y="5589290"/>
            <a:ext cx="1492509" cy="26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371589"/>
            <a:r>
              <a:rPr lang="en-US" sz="900" kern="0" dirty="0">
                <a:solidFill>
                  <a:srgbClr val="2F3E50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MONETIZATION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4104E5F-D96A-B042-BBFF-DFA000A3AAAF}"/>
              </a:ext>
            </a:extLst>
          </p:cNvPr>
          <p:cNvSpPr/>
          <p:nvPr/>
        </p:nvSpPr>
        <p:spPr>
          <a:xfrm>
            <a:off x="4934400" y="151595"/>
            <a:ext cx="690636" cy="2607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339" lvl="2" defTabSz="1371589">
              <a:defRPr/>
            </a:pPr>
            <a:r>
              <a:rPr lang="en-US" sz="900" kern="0" dirty="0">
                <a:solidFill>
                  <a:srgbClr val="39749C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STIMULI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692102-8AF4-224A-B164-23E8DBE79D7D}"/>
              </a:ext>
            </a:extLst>
          </p:cNvPr>
          <p:cNvSpPr/>
          <p:nvPr/>
        </p:nvSpPr>
        <p:spPr>
          <a:xfrm>
            <a:off x="4934400" y="979438"/>
            <a:ext cx="1322694" cy="26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71589"/>
            <a:r>
              <a:rPr lang="en-US" sz="900" kern="0" dirty="0">
                <a:solidFill>
                  <a:srgbClr val="21AAC8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INTERACTION</a:t>
            </a:r>
            <a:r>
              <a:rPr lang="en-US" sz="900" kern="0" dirty="0">
                <a:solidFill>
                  <a:srgbClr val="4570C5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C64B1D6-4A0F-6349-8568-949801C52DBD}"/>
              </a:ext>
            </a:extLst>
          </p:cNvPr>
          <p:cNvSpPr/>
          <p:nvPr/>
        </p:nvSpPr>
        <p:spPr>
          <a:xfrm>
            <a:off x="4934400" y="2804891"/>
            <a:ext cx="1492509" cy="26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71589"/>
            <a:r>
              <a:rPr lang="en-US" sz="900" kern="0" dirty="0">
                <a:solidFill>
                  <a:srgbClr val="147285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FACILITATION</a:t>
            </a:r>
          </a:p>
        </p:txBody>
      </p:sp>
      <p:pic>
        <p:nvPicPr>
          <p:cNvPr id="33" name="Graphic 32" descr="Transfer">
            <a:extLst>
              <a:ext uri="{FF2B5EF4-FFF2-40B4-BE49-F238E27FC236}">
                <a16:creationId xmlns:a16="http://schemas.microsoft.com/office/drawing/2014/main" id="{4522E307-8C2B-ED4C-A193-A104FEFD9D2A}"/>
              </a:ext>
            </a:extLst>
          </p:cNvPr>
          <p:cNvPicPr>
            <a:picLocks noChangeAspect="1"/>
          </p:cNvPicPr>
          <p:nvPr/>
        </p:nvPicPr>
        <p:blipFill>
          <a:blip r:embed="rId20">
            <a:alphaModFix amt="85000"/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67341" y="969936"/>
            <a:ext cx="266268" cy="266268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B75B9679-59B8-FC45-B892-54A7FA3952BA}"/>
              </a:ext>
            </a:extLst>
          </p:cNvPr>
          <p:cNvGrpSpPr>
            <a:grpSpLocks noChangeAspect="1"/>
          </p:cNvGrpSpPr>
          <p:nvPr/>
        </p:nvGrpSpPr>
        <p:grpSpPr>
          <a:xfrm>
            <a:off x="4718500" y="2847440"/>
            <a:ext cx="171736" cy="231537"/>
            <a:chOff x="6081288" y="3991575"/>
            <a:chExt cx="312182" cy="420891"/>
          </a:xfrm>
          <a:solidFill>
            <a:srgbClr val="147285"/>
          </a:solidFill>
        </p:grpSpPr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7AE33E74-7E2A-C44C-9E5A-17453B5A1349}"/>
                </a:ext>
              </a:extLst>
            </p:cNvPr>
            <p:cNvSpPr/>
            <p:nvPr/>
          </p:nvSpPr>
          <p:spPr>
            <a:xfrm rot="10800000">
              <a:off x="6081288" y="3991575"/>
              <a:ext cx="312182" cy="21266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6" name="Diagonal Stripe 35">
              <a:extLst>
                <a:ext uri="{FF2B5EF4-FFF2-40B4-BE49-F238E27FC236}">
                  <a16:creationId xmlns:a16="http://schemas.microsoft.com/office/drawing/2014/main" id="{7C5E86EA-8BEA-D24A-B8D2-4B83F2AA7E6E}"/>
                </a:ext>
              </a:extLst>
            </p:cNvPr>
            <p:cNvSpPr/>
            <p:nvPr/>
          </p:nvSpPr>
          <p:spPr>
            <a:xfrm rot="20190990">
              <a:off x="6212313" y="4133810"/>
              <a:ext cx="118872" cy="278656"/>
            </a:xfrm>
            <a:prstGeom prst="diagStrip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3571E12-8505-5749-8455-418053376693}"/>
              </a:ext>
            </a:extLst>
          </p:cNvPr>
          <p:cNvSpPr/>
          <p:nvPr/>
        </p:nvSpPr>
        <p:spPr>
          <a:xfrm>
            <a:off x="805667" y="4742398"/>
            <a:ext cx="8070769" cy="8103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numCol="3" rtlCol="0" anchor="ctr"/>
          <a:lstStyle/>
          <a:p>
            <a:endParaRPr lang="en-US" sz="1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38" name="Graphic 37" descr="Checklist">
            <a:extLst>
              <a:ext uri="{FF2B5EF4-FFF2-40B4-BE49-F238E27FC236}">
                <a16:creationId xmlns:a16="http://schemas.microsoft.com/office/drawing/2014/main" id="{3841F2D8-04AF-1247-8E99-6D4B683A600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671008" y="4773731"/>
            <a:ext cx="254690" cy="2546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FB141A8-7415-FF4B-A063-60C67E4B6F6C}"/>
              </a:ext>
            </a:extLst>
          </p:cNvPr>
          <p:cNvSpPr/>
          <p:nvPr/>
        </p:nvSpPr>
        <p:spPr>
          <a:xfrm>
            <a:off x="4934400" y="4763749"/>
            <a:ext cx="735543" cy="2607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371589"/>
            <a:r>
              <a:rPr lang="en-US" sz="900" kern="0" dirty="0">
                <a:solidFill>
                  <a:srgbClr val="39749C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METRICS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CDD56F-8E43-4A45-8924-4E87DB760045}"/>
              </a:ext>
            </a:extLst>
          </p:cNvPr>
          <p:cNvSpPr txBox="1"/>
          <p:nvPr/>
        </p:nvSpPr>
        <p:spPr>
          <a:xfrm>
            <a:off x="832876" y="807712"/>
            <a:ext cx="3765140" cy="17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Pull factors for producer participation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84BD6F-1F1A-5647-B69F-84D75D83B18C}"/>
              </a:ext>
            </a:extLst>
          </p:cNvPr>
          <p:cNvSpPr txBox="1"/>
          <p:nvPr/>
        </p:nvSpPr>
        <p:spPr>
          <a:xfrm>
            <a:off x="6083357" y="807712"/>
            <a:ext cx="2785665" cy="17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Pull factors for consumer participation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185DDB9-AC48-2048-9AB9-686D1ED4FEC5}"/>
              </a:ext>
            </a:extLst>
          </p:cNvPr>
          <p:cNvSpPr txBox="1"/>
          <p:nvPr/>
        </p:nvSpPr>
        <p:spPr>
          <a:xfrm>
            <a:off x="3647256" y="4513064"/>
            <a:ext cx="2384502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Technology, algorithms and filter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Governance and trust-building mechanisms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59B571-FB99-AF42-A245-5B33EA63162E}"/>
              </a:ext>
            </a:extLst>
          </p:cNvPr>
          <p:cNvSpPr txBox="1"/>
          <p:nvPr/>
        </p:nvSpPr>
        <p:spPr>
          <a:xfrm>
            <a:off x="779054" y="2466838"/>
            <a:ext cx="2846352" cy="31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Resources and competences 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Wants and needs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Geographic, Demography, Psychography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473E65-48EE-634B-BBA0-253BF6DFCE03}"/>
              </a:ext>
            </a:extLst>
          </p:cNvPr>
          <p:cNvSpPr txBox="1"/>
          <p:nvPr/>
        </p:nvSpPr>
        <p:spPr>
          <a:xfrm>
            <a:off x="1948429" y="4425444"/>
            <a:ext cx="1670337" cy="31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Core values delivered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Problems solved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Desired experiences provided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4B28A6-D392-644F-8672-7AAD62A6E150}"/>
              </a:ext>
            </a:extLst>
          </p:cNvPr>
          <p:cNvSpPr txBox="1"/>
          <p:nvPr/>
        </p:nvSpPr>
        <p:spPr>
          <a:xfrm>
            <a:off x="6599576" y="6393066"/>
            <a:ext cx="2269446" cy="31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Revenue generation mechanisms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Price discriminations and cross-subsidizations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Ancillary services, freemium and other pricing strategies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627B95-3A98-6949-BDEF-BEB518318C70}"/>
              </a:ext>
            </a:extLst>
          </p:cNvPr>
          <p:cNvSpPr/>
          <p:nvPr/>
        </p:nvSpPr>
        <p:spPr>
          <a:xfrm>
            <a:off x="7091102" y="979438"/>
            <a:ext cx="145103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371589">
              <a:defRPr/>
            </a:pPr>
            <a:r>
              <a:rPr lang="en-US" sz="900" kern="0" dirty="0">
                <a:solidFill>
                  <a:srgbClr val="00C8B5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CONSUMER SEGMENTS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062D50-532B-6043-99C7-48A2CE74911E}"/>
              </a:ext>
            </a:extLst>
          </p:cNvPr>
          <p:cNvSpPr txBox="1"/>
          <p:nvPr/>
        </p:nvSpPr>
        <p:spPr>
          <a:xfrm>
            <a:off x="3614429" y="2554459"/>
            <a:ext cx="2417441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Co-creation and conjunct activities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Matching,  dialogue and exchange of attributes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F144BAD-43A8-DC46-A467-22E2652B6AFE}"/>
              </a:ext>
            </a:extLst>
          </p:cNvPr>
          <p:cNvSpPr txBox="1"/>
          <p:nvPr/>
        </p:nvSpPr>
        <p:spPr>
          <a:xfrm>
            <a:off x="832876" y="4513064"/>
            <a:ext cx="1219563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Current substitutes</a:t>
            </a:r>
          </a:p>
          <a:p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Trends for future substitutes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C5839B-EDF7-BF4D-B7B2-CE8A95C3820A}"/>
              </a:ext>
            </a:extLst>
          </p:cNvPr>
          <p:cNvSpPr txBox="1"/>
          <p:nvPr/>
        </p:nvSpPr>
        <p:spPr>
          <a:xfrm>
            <a:off x="3368305" y="6393065"/>
            <a:ext cx="1450300" cy="31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Variable and fixed costs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Customer acquisition costs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Investments and cost of capital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58FEDF-9898-EC47-AA8F-450235EFDF5D}"/>
              </a:ext>
            </a:extLst>
          </p:cNvPr>
          <p:cNvSpPr txBox="1"/>
          <p:nvPr/>
        </p:nvSpPr>
        <p:spPr>
          <a:xfrm>
            <a:off x="832876" y="5331459"/>
            <a:ext cx="2741441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Number of producers</a:t>
            </a:r>
          </a:p>
          <a:p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Lifetime value of producers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AB7BEB-47F9-6042-8A54-AD61A0014A4B}"/>
              </a:ext>
            </a:extLst>
          </p:cNvPr>
          <p:cNvSpPr txBox="1"/>
          <p:nvPr/>
        </p:nvSpPr>
        <p:spPr>
          <a:xfrm>
            <a:off x="6369000" y="5331459"/>
            <a:ext cx="2500022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Number of consumers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Lifetime value of consumers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64354EE-A829-D841-A085-C5AC24B2B587}"/>
              </a:ext>
            </a:extLst>
          </p:cNvPr>
          <p:cNvSpPr txBox="1"/>
          <p:nvPr/>
        </p:nvSpPr>
        <p:spPr>
          <a:xfrm>
            <a:off x="3653330" y="5331459"/>
            <a:ext cx="2378429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Frequency and quality of interactions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Impact of facilitators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DE35C3-19EF-EB4F-BD78-22A90ECAA5CC}"/>
              </a:ext>
            </a:extLst>
          </p:cNvPr>
          <p:cNvSpPr/>
          <p:nvPr/>
        </p:nvSpPr>
        <p:spPr>
          <a:xfrm>
            <a:off x="3686443" y="807712"/>
            <a:ext cx="2345428" cy="17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Bridges and entry smoothers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9A71CD-AE61-CE46-B8BE-0E22BDF96452}"/>
              </a:ext>
            </a:extLst>
          </p:cNvPr>
          <p:cNvSpPr/>
          <p:nvPr/>
        </p:nvSpPr>
        <p:spPr>
          <a:xfrm>
            <a:off x="7755762" y="2804891"/>
            <a:ext cx="11894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71589">
              <a:defRPr/>
            </a:pPr>
            <a:r>
              <a:rPr lang="en-US" sz="800" kern="0" dirty="0">
                <a:solidFill>
                  <a:srgbClr val="00C8B5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CONSUMER SUBSTITUTES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BD4F638-1B78-214E-972C-05AF947D49B5}"/>
              </a:ext>
            </a:extLst>
          </p:cNvPr>
          <p:cNvSpPr/>
          <p:nvPr/>
        </p:nvSpPr>
        <p:spPr>
          <a:xfrm>
            <a:off x="5987848" y="2804891"/>
            <a:ext cx="1559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71589"/>
            <a:r>
              <a:rPr lang="en-US" sz="800" kern="0" dirty="0">
                <a:solidFill>
                  <a:srgbClr val="00C8B5"/>
                </a:solidFill>
                <a:latin typeface="Century Gothic" panose="020B0502020202020204" pitchFamily="34" charset="0"/>
                <a:cs typeface="Cordia New" panose="020B0304020202020204" pitchFamily="34" charset="-34"/>
              </a:rPr>
              <a:t>CONSUMER VALUE PROPOSITIONS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CD6A498-FCE5-0F4E-80BF-ACD977292DAD}"/>
              </a:ext>
            </a:extLst>
          </p:cNvPr>
          <p:cNvSpPr txBox="1"/>
          <p:nvPr/>
        </p:nvSpPr>
        <p:spPr>
          <a:xfrm>
            <a:off x="6022670" y="2466838"/>
            <a:ext cx="2846352" cy="31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Resources and competences </a:t>
            </a:r>
          </a:p>
          <a:p>
            <a:pPr algn="r"/>
            <a:r>
              <a:rPr lang="en-US" sz="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Wants and needs</a:t>
            </a:r>
          </a:p>
          <a:p>
            <a:pPr algn="r"/>
            <a:r>
              <a:rPr lang="en-US" sz="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Geographic, Demography, Psychography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0DEC419-4F4E-DB46-8CF1-7D42CAB357B0}"/>
              </a:ext>
            </a:extLst>
          </p:cNvPr>
          <p:cNvSpPr txBox="1"/>
          <p:nvPr/>
        </p:nvSpPr>
        <p:spPr>
          <a:xfrm>
            <a:off x="7649459" y="4513064"/>
            <a:ext cx="1219563" cy="243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Current substitutes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Trends for future substitutes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B0907F-11B6-E646-85F7-B37406E87712}"/>
              </a:ext>
            </a:extLst>
          </p:cNvPr>
          <p:cNvSpPr txBox="1"/>
          <p:nvPr/>
        </p:nvSpPr>
        <p:spPr>
          <a:xfrm>
            <a:off x="6058813" y="4425444"/>
            <a:ext cx="1670337" cy="31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Core values delivered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Problems solved</a:t>
            </a:r>
          </a:p>
          <a:p>
            <a:pPr algn="r"/>
            <a:r>
              <a:rPr lang="en-US" sz="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Desired experiences provided</a:t>
            </a:r>
          </a:p>
        </p:txBody>
      </p:sp>
    </p:spTree>
    <p:extLst>
      <p:ext uri="{BB962C8B-B14F-4D97-AF65-F5344CB8AC3E}">
        <p14:creationId xmlns:p14="http://schemas.microsoft.com/office/powerpoint/2010/main" val="2438185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154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Cordia New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Allweins</dc:creator>
  <cp:lastModifiedBy>Marcel Allweins</cp:lastModifiedBy>
  <cp:revision>6</cp:revision>
  <dcterms:created xsi:type="dcterms:W3CDTF">2020-08-20T01:44:57Z</dcterms:created>
  <dcterms:modified xsi:type="dcterms:W3CDTF">2023-01-17T07:00:59Z</dcterms:modified>
</cp:coreProperties>
</file>